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21"/>
  </p:notesMasterIdLst>
  <p:sldIdLst>
    <p:sldId id="256" r:id="rId2"/>
    <p:sldId id="257" r:id="rId3"/>
    <p:sldId id="270" r:id="rId4"/>
    <p:sldId id="269" r:id="rId5"/>
    <p:sldId id="271" r:id="rId6"/>
    <p:sldId id="287" r:id="rId7"/>
    <p:sldId id="288" r:id="rId8"/>
    <p:sldId id="281" r:id="rId9"/>
    <p:sldId id="283" r:id="rId10"/>
    <p:sldId id="289" r:id="rId11"/>
    <p:sldId id="293" r:id="rId12"/>
    <p:sldId id="280" r:id="rId13"/>
    <p:sldId id="282" r:id="rId14"/>
    <p:sldId id="277" r:id="rId15"/>
    <p:sldId id="278" r:id="rId16"/>
    <p:sldId id="279" r:id="rId17"/>
    <p:sldId id="290" r:id="rId18"/>
    <p:sldId id="291" r:id="rId19"/>
    <p:sldId id="29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91" autoAdjust="0"/>
    <p:restoredTop sz="94660"/>
  </p:normalViewPr>
  <p:slideViewPr>
    <p:cSldViewPr snapToGrid="0">
      <p:cViewPr varScale="1">
        <p:scale>
          <a:sx n="58" d="100"/>
          <a:sy n="58" d="100"/>
        </p:scale>
        <p:origin x="48" y="6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wmf>
</file>

<file path=ppt/media/image17.png>
</file>

<file path=ppt/media/image18.png>
</file>

<file path=ppt/media/image19.png>
</file>

<file path=ppt/media/image20.png>
</file>

<file path=ppt/media/image21.wmf>
</file>

<file path=ppt/media/image22.wmf>
</file>

<file path=ppt/media/image23.png>
</file>

<file path=ppt/media/image24.png>
</file>

<file path=ppt/media/image25.png>
</file>

<file path=ppt/media/image26.wmf>
</file>

<file path=ppt/media/image4.png>
</file>

<file path=ppt/media/image5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CEAD7E-00B1-4294-861C-4AC8BBC310D2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2F38C-58AB-4992-9A21-E67EE75AF7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324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the phase–field method, the state of the entire microstructure is represented continuously by a single variable known as the order parameter </a:t>
            </a:r>
            <a:r>
              <a:rPr lang="en-IN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phipf</a:t>
            </a:r>
            <a:r>
              <a:rPr lang="en-I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I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set of values of the order parameter over the whole microstructure is the phase field.</a:t>
            </a:r>
          </a:p>
          <a:p>
            <a:endParaRPr lang="en-IN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IN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F2F38C-58AB-4992-9A21-E67EE75AF76B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0481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515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3501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3711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609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3038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6663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2095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8843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596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0282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886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73B848-84DD-43CD-A6C5-62DE3EF10F1C}" type="datetimeFigureOut">
              <a:rPr lang="en-IN" smtClean="0"/>
              <a:t>02-05-2019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47D70-8DF2-4C78-8060-F0FC646DFD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1572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1.w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26.w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5221" y="554757"/>
            <a:ext cx="10058400" cy="3311024"/>
          </a:xfrm>
        </p:spPr>
        <p:txBody>
          <a:bodyPr>
            <a:normAutofit fontScale="90000"/>
          </a:bodyPr>
          <a:lstStyle/>
          <a:p>
            <a:pPr algn="ctr"/>
            <a:r>
              <a:rPr lang="en-IN" sz="5300" b="1" dirty="0" smtClean="0"/>
              <a:t/>
            </a:r>
            <a:br>
              <a:rPr lang="en-IN" sz="5300" b="1" dirty="0" smtClean="0"/>
            </a:br>
            <a:r>
              <a:rPr lang="en-IN" sz="5300" b="1" dirty="0" smtClean="0"/>
              <a:t>MED-497</a:t>
            </a:r>
            <a:br>
              <a:rPr lang="en-IN" sz="5300" b="1" dirty="0" smtClean="0"/>
            </a:br>
            <a:r>
              <a:rPr lang="en-US" sz="5300" b="1" dirty="0"/>
              <a:t>Dynamics of immiscible </a:t>
            </a:r>
            <a:r>
              <a:rPr lang="en-US" sz="5300" b="1" dirty="0" smtClean="0"/>
              <a:t>fluids and droplet deformation </a:t>
            </a:r>
            <a:r>
              <a:rPr lang="en-US" sz="5300" b="1" dirty="0"/>
              <a:t>in a </a:t>
            </a:r>
            <a:r>
              <a:rPr lang="en-US" sz="5300" b="1" dirty="0" smtClean="0"/>
              <a:t/>
            </a:r>
            <a:br>
              <a:rPr lang="en-US" sz="5300" b="1" dirty="0" smtClean="0"/>
            </a:br>
            <a:r>
              <a:rPr lang="en-US" sz="5300" b="1" dirty="0" smtClean="0"/>
              <a:t>micro-channel </a:t>
            </a:r>
            <a:r>
              <a:rPr lang="en-US" sz="5300" b="1" dirty="0"/>
              <a:t>under </a:t>
            </a:r>
            <a:r>
              <a:rPr lang="en-US" sz="5300" b="1" dirty="0" smtClean="0"/>
              <a:t>acoustic </a:t>
            </a:r>
            <a:r>
              <a:rPr lang="en-US" sz="5300" b="1" dirty="0"/>
              <a:t>fields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2544" y="2615937"/>
            <a:ext cx="11979455" cy="2918174"/>
          </a:xfrm>
        </p:spPr>
        <p:txBody>
          <a:bodyPr>
            <a:normAutofit/>
          </a:bodyPr>
          <a:lstStyle/>
          <a:p>
            <a:endParaRPr lang="en-IN" dirty="0" smtClean="0"/>
          </a:p>
          <a:p>
            <a:endParaRPr lang="en-IN" dirty="0" smtClean="0"/>
          </a:p>
          <a:p>
            <a:r>
              <a:rPr lang="en-IN" dirty="0" smtClean="0"/>
              <a:t>Group Number:15</a:t>
            </a:r>
          </a:p>
          <a:p>
            <a:r>
              <a:rPr lang="en-IN" dirty="0" err="1" smtClean="0"/>
              <a:t>Harikrishnan</a:t>
            </a:r>
            <a:r>
              <a:rPr lang="en-IN" dirty="0" smtClean="0"/>
              <a:t> A.-1510110148                                                           Project advisor</a:t>
            </a:r>
          </a:p>
          <a:p>
            <a:r>
              <a:rPr lang="en-IN" dirty="0" smtClean="0"/>
              <a:t>Dev Anand-1510110117                                                                      </a:t>
            </a:r>
            <a:r>
              <a:rPr lang="en-IN" dirty="0" err="1" smtClean="0"/>
              <a:t>Dr.</a:t>
            </a:r>
            <a:r>
              <a:rPr lang="en-IN" dirty="0" smtClean="0"/>
              <a:t> </a:t>
            </a:r>
            <a:r>
              <a:rPr lang="en-IN" dirty="0" err="1" smtClean="0"/>
              <a:t>Karthick</a:t>
            </a:r>
            <a:r>
              <a:rPr lang="en-IN" dirty="0" smtClean="0"/>
              <a:t> 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96093" y="4750253"/>
            <a:ext cx="52537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Mohammed </a:t>
            </a:r>
            <a:r>
              <a:rPr lang="en-IN" sz="2400" dirty="0" smtClean="0"/>
              <a:t>Azharudeen-1510110486                                                                </a:t>
            </a:r>
            <a:endParaRPr lang="en-IN" sz="24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8981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8172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Results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0464750"/>
              </p:ext>
            </p:extLst>
          </p:nvPr>
        </p:nvGraphicFramePr>
        <p:xfrm>
          <a:off x="314325" y="1242725"/>
          <a:ext cx="6770559" cy="52315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5" name="Graph" r:id="rId3" imgW="4023360" imgH="3108960" progId="Origin50.Graph">
                  <p:embed/>
                </p:oleObj>
              </mc:Choice>
              <mc:Fallback>
                <p:oleObj name="Graph" r:id="rId3" imgW="4023360" imgH="3108960" progId="Origin50.Graph">
                  <p:embed/>
                  <p:pic>
                    <p:nvPicPr>
                      <p:cNvPr id="4" name="Content Placeholder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4325" y="1242725"/>
                        <a:ext cx="6770559" cy="52315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6719581" y="2097324"/>
                <a:ext cx="5272481" cy="13234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The deformation parameter(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𝜀</m:t>
                    </m:r>
                    <m:r>
                      <a:rPr lang="en-US" sz="20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sz="20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200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2000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is defined as the ratio of change in drop diameter along wave direction and initial drop diameter before deformation. </a:t>
                </a:r>
                <a:endParaRPr lang="en-IN" sz="20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9581" y="2097324"/>
                <a:ext cx="5272481" cy="1323439"/>
              </a:xfrm>
              <a:prstGeom prst="rect">
                <a:avLst/>
              </a:prstGeom>
              <a:blipFill>
                <a:blip r:embed="rId5"/>
                <a:stretch>
                  <a:fillRect l="-1156" t="-2304" r="-1965" b="-691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6677025" y="4037598"/>
                <a:ext cx="6096000" cy="947439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N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𝑎𝑐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𝑬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𝒂𝒄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</m:t>
                    </m:r>
                    <m:func>
                      <m:funcPr>
                        <m:ctrlP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IN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sSub>
                              <m:sSubPr>
                                <m:ctrlPr>
                                  <a:rPr lang="en-IN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𝜆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</m:func>
                    <m:r>
                      <a:rPr lang="en-US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𝛻</m:t>
                    </m:r>
                    <m:acc>
                      <m:accPr>
                        <m:chr m:val="̂"/>
                        <m:ctrlP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𝜌</m:t>
                        </m:r>
                      </m:e>
                    </m:acc>
                    <m:r>
                      <a:rPr lang="en-US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1+</m:t>
                        </m:r>
                        <m:func>
                          <m:funcPr>
                            <m:ctrlPr>
                              <a:rPr lang="en-IN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n-IN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  <m:sSub>
                                  <m:sSubPr>
                                    <m:ctrlPr>
                                      <a:rPr lang="en-IN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𝜆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</m:d>
                          </m:e>
                        </m:func>
                      </m:e>
                    </m:d>
                    <m:r>
                      <a:rPr lang="en-US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𝛻</m:t>
                    </m:r>
                    <m:acc>
                      <m:accPr>
                        <m:chr m:val="̂"/>
                        <m:ctrlP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</m:acc>
                    <m:r>
                      <a:rPr lang="en-US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endParaRPr lang="en-IN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Where,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𝑬</m:t>
                        </m:r>
                      </m:e>
                      <m:sub>
                        <m: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𝒂𝒄</m:t>
                        </m:r>
                      </m:sub>
                    </m:sSub>
                    <m:r>
                      <a:rPr lang="en-IN" b="1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𝟏</m:t>
                        </m:r>
                      </m:num>
                      <m:den>
                        <m: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𝟒</m:t>
                        </m:r>
                      </m:den>
                    </m:f>
                    <m:sSub>
                      <m:sSubPr>
                        <m:ctrlP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𝒌</m:t>
                        </m:r>
                      </m:e>
                      <m:sub>
                        <m: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𝒐</m:t>
                        </m:r>
                      </m:sub>
                    </m:sSub>
                    <m:sSup>
                      <m:sSupPr>
                        <m:ctrlP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IN" b="1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b="1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𝑷</m:t>
                            </m:r>
                          </m:e>
                          <m:sub>
                            <m:r>
                              <a:rPr lang="en-IN" b="1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𝒂</m:t>
                            </m:r>
                          </m:sub>
                        </m:sSub>
                      </m:e>
                      <m:sup>
                        <m:r>
                          <a:rPr lang="en-IN" b="1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p>
                    </m:sSup>
                    <m:r>
                      <a:rPr lang="en-IN" b="0" i="0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n-IN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     </m:t>
                    </m:r>
                    <m:sSub>
                      <m:sSubPr>
                        <m:ctrlP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𝑘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𝑜</m:t>
                        </m:r>
                      </m:sub>
                    </m:sSub>
                    <m:r>
                      <a:rPr lang="en-IN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𝜌</m:t>
                        </m:r>
                        <m:sSup>
                          <m:sSupPr>
                            <m:ctrlPr>
                              <a:rPr lang="en-IN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IN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IN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IN" sz="16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7025" y="4037598"/>
                <a:ext cx="6096000" cy="947439"/>
              </a:xfrm>
              <a:prstGeom prst="rect">
                <a:avLst/>
              </a:prstGeom>
              <a:blipFill>
                <a:blip r:embed="rId6"/>
                <a:stretch>
                  <a:fillRect l="-800" t="-1923" b="-192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757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79123" y="561336"/>
            <a:ext cx="68351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 smtClean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Results</a:t>
            </a:r>
            <a:endParaRPr lang="en-IN" sz="4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" t="3461" r="61329" b="56143"/>
          <a:stretch/>
        </p:blipFill>
        <p:spPr bwMode="auto">
          <a:xfrm>
            <a:off x="534046" y="1791396"/>
            <a:ext cx="5892511" cy="49351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669" y="879685"/>
            <a:ext cx="4735436" cy="172704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162594" y="2817784"/>
            <a:ext cx="525759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Channel Parameters</a:t>
            </a:r>
          </a:p>
          <a:p>
            <a:r>
              <a:rPr lang="en-IN" sz="2000" dirty="0" smtClean="0"/>
              <a:t>Change in radius, </a:t>
            </a:r>
            <a:r>
              <a:rPr lang="el-GR" sz="2000" dirty="0" smtClean="0"/>
              <a:t>ε</a:t>
            </a:r>
            <a:r>
              <a:rPr lang="en-IN" sz="2000" dirty="0" smtClean="0"/>
              <a:t> </a:t>
            </a:r>
          </a:p>
          <a:p>
            <a:r>
              <a:rPr lang="en-IN" sz="2000" dirty="0" smtClean="0"/>
              <a:t>Radius strain, </a:t>
            </a:r>
            <a:r>
              <a:rPr lang="el-GR" sz="2000" dirty="0" smtClean="0"/>
              <a:t>ε</a:t>
            </a:r>
            <a:r>
              <a:rPr lang="en-IN" sz="2000" dirty="0" smtClean="0"/>
              <a:t>/a </a:t>
            </a:r>
            <a:endParaRPr lang="en-IN" sz="2000" dirty="0"/>
          </a:p>
          <a:p>
            <a:r>
              <a:rPr lang="en-IN" sz="2000" dirty="0" smtClean="0"/>
              <a:t>Channel width, b = 400 microns</a:t>
            </a:r>
          </a:p>
          <a:p>
            <a:r>
              <a:rPr lang="en-IN" sz="2000" dirty="0" smtClean="0"/>
              <a:t>Bubble radius, a = 100 microns</a:t>
            </a:r>
          </a:p>
          <a:p>
            <a:r>
              <a:rPr lang="en-IN" sz="2000" dirty="0" smtClean="0"/>
              <a:t>Interfacial coefficient</a:t>
            </a:r>
            <a:r>
              <a:rPr lang="en-IN" sz="2000" b="1" dirty="0" smtClean="0"/>
              <a:t>, </a:t>
            </a:r>
            <a:r>
              <a:rPr lang="en-IN" sz="2000" dirty="0" smtClean="0"/>
              <a:t>ɣ = .0005 N/m</a:t>
            </a:r>
            <a:endParaRPr lang="en-IN" sz="2000" b="1" dirty="0" smtClean="0"/>
          </a:p>
          <a:p>
            <a:r>
              <a:rPr lang="en-IN" sz="2000" dirty="0" smtClean="0"/>
              <a:t>Density of fluid 1, </a:t>
            </a:r>
            <a:r>
              <a:rPr lang="el-GR" sz="2000" dirty="0" smtClean="0"/>
              <a:t>ρ</a:t>
            </a:r>
            <a:r>
              <a:rPr lang="en-IN" sz="2000" baseline="-25000" dirty="0" smtClean="0"/>
              <a:t>1</a:t>
            </a:r>
            <a:r>
              <a:rPr lang="en-IN" sz="2000" dirty="0" smtClean="0"/>
              <a:t> = 1000 kg/m</a:t>
            </a:r>
            <a:r>
              <a:rPr lang="en-IN" sz="2000" baseline="30000" dirty="0"/>
              <a:t>3</a:t>
            </a:r>
            <a:endParaRPr lang="en-IN" sz="2000" dirty="0" smtClean="0"/>
          </a:p>
          <a:p>
            <a:r>
              <a:rPr lang="en-IN" sz="2000" dirty="0"/>
              <a:t>Density of fluid </a:t>
            </a:r>
            <a:r>
              <a:rPr lang="en-IN" sz="2000" dirty="0" smtClean="0"/>
              <a:t>2, </a:t>
            </a:r>
            <a:r>
              <a:rPr lang="el-GR" sz="2000" dirty="0" smtClean="0"/>
              <a:t>ρ</a:t>
            </a:r>
            <a:r>
              <a:rPr lang="en-IN" sz="2000" baseline="-25000" dirty="0" smtClean="0"/>
              <a:t>2</a:t>
            </a:r>
            <a:r>
              <a:rPr lang="en-IN" sz="2000" dirty="0" smtClean="0"/>
              <a:t> </a:t>
            </a:r>
            <a:r>
              <a:rPr lang="en-IN" sz="2000" dirty="0"/>
              <a:t>= </a:t>
            </a:r>
            <a:r>
              <a:rPr lang="en-IN" sz="2000" dirty="0" smtClean="0"/>
              <a:t>880 </a:t>
            </a:r>
            <a:r>
              <a:rPr lang="en-IN" sz="2000" dirty="0"/>
              <a:t>kg/m</a:t>
            </a:r>
            <a:r>
              <a:rPr lang="en-IN" sz="2000" baseline="30000" dirty="0"/>
              <a:t>3</a:t>
            </a:r>
            <a:endParaRPr lang="en-IN" sz="2000" dirty="0"/>
          </a:p>
          <a:p>
            <a:r>
              <a:rPr lang="en-IN" sz="2000" dirty="0" smtClean="0"/>
              <a:t>Wavelength, </a:t>
            </a:r>
            <a:r>
              <a:rPr lang="el-GR" sz="2000" dirty="0" smtClean="0"/>
              <a:t>Λ</a:t>
            </a:r>
            <a:r>
              <a:rPr lang="en-IN" sz="2000" dirty="0" smtClean="0"/>
              <a:t> = 800 microns</a:t>
            </a:r>
          </a:p>
          <a:p>
            <a:r>
              <a:rPr lang="en-IN" sz="2000" dirty="0" smtClean="0"/>
              <a:t>Velocity across channel, v = 1400 + 50(1-</a:t>
            </a:r>
            <a:r>
              <a:rPr lang="el-GR" sz="2000" dirty="0" smtClean="0"/>
              <a:t>Φ</a:t>
            </a:r>
            <a:r>
              <a:rPr lang="en-IN" sz="2000" dirty="0" smtClean="0"/>
              <a:t>) m/s</a:t>
            </a:r>
          </a:p>
          <a:p>
            <a:r>
              <a:rPr lang="en-IN" sz="2000" dirty="0" smtClean="0"/>
              <a:t>Where Phi, </a:t>
            </a:r>
            <a:r>
              <a:rPr lang="el-GR" sz="2000" dirty="0" smtClean="0"/>
              <a:t>Φ</a:t>
            </a:r>
            <a:r>
              <a:rPr lang="en-IN" sz="2000" dirty="0" smtClean="0"/>
              <a:t> signifies phase field variable.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76631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Dynamics of Immiscible Fluids- Animation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Untitle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6438" y="2037292"/>
            <a:ext cx="5802312" cy="4351338"/>
          </a:xfrm>
        </p:spPr>
      </p:pic>
      <p:sp>
        <p:nvSpPr>
          <p:cNvPr id="5" name="TextBox 4"/>
          <p:cNvSpPr txBox="1"/>
          <p:nvPr/>
        </p:nvSpPr>
        <p:spPr>
          <a:xfrm>
            <a:off x="7411720" y="2388446"/>
            <a:ext cx="467868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/>
              <a:t>Channel Parameters</a:t>
            </a:r>
          </a:p>
          <a:p>
            <a:r>
              <a:rPr lang="en-IN" dirty="0" smtClean="0"/>
              <a:t>Channel width, b = 400 microns</a:t>
            </a:r>
          </a:p>
          <a:p>
            <a:r>
              <a:rPr lang="en-IN" dirty="0" smtClean="0"/>
              <a:t>Channel height, a = 200 microns</a:t>
            </a:r>
          </a:p>
          <a:p>
            <a:r>
              <a:rPr lang="en-IN" dirty="0" smtClean="0"/>
              <a:t>Interfacial coefficient</a:t>
            </a:r>
            <a:r>
              <a:rPr lang="en-IN" b="1" dirty="0" smtClean="0"/>
              <a:t>, </a:t>
            </a:r>
            <a:r>
              <a:rPr lang="en-IN" dirty="0" smtClean="0"/>
              <a:t>ɣ</a:t>
            </a:r>
          </a:p>
          <a:p>
            <a:r>
              <a:rPr lang="en-IN" dirty="0" smtClean="0"/>
              <a:t>Density of fluid 1, </a:t>
            </a:r>
            <a:r>
              <a:rPr lang="el-GR" dirty="0" smtClean="0"/>
              <a:t>ρ</a:t>
            </a:r>
            <a:r>
              <a:rPr lang="en-IN" baseline="-25000" dirty="0" smtClean="0"/>
              <a:t>1</a:t>
            </a:r>
            <a:r>
              <a:rPr lang="en-IN" dirty="0" smtClean="0"/>
              <a:t> = 1000 kg/m</a:t>
            </a:r>
            <a:r>
              <a:rPr lang="en-IN" baseline="30000" dirty="0"/>
              <a:t>3</a:t>
            </a:r>
            <a:endParaRPr lang="en-IN" dirty="0" smtClean="0"/>
          </a:p>
          <a:p>
            <a:r>
              <a:rPr lang="en-IN" dirty="0"/>
              <a:t>Density of fluid </a:t>
            </a:r>
            <a:r>
              <a:rPr lang="en-IN" dirty="0" smtClean="0"/>
              <a:t>2, </a:t>
            </a:r>
            <a:r>
              <a:rPr lang="el-GR" dirty="0" smtClean="0"/>
              <a:t>ρ</a:t>
            </a:r>
            <a:r>
              <a:rPr lang="en-IN" baseline="-25000" dirty="0" smtClean="0"/>
              <a:t>2</a:t>
            </a:r>
            <a:r>
              <a:rPr lang="en-IN" dirty="0" smtClean="0"/>
              <a:t> </a:t>
            </a:r>
            <a:r>
              <a:rPr lang="en-IN" dirty="0"/>
              <a:t>= </a:t>
            </a:r>
            <a:r>
              <a:rPr lang="en-IN" dirty="0" smtClean="0"/>
              <a:t>900 </a:t>
            </a:r>
            <a:r>
              <a:rPr lang="en-IN" dirty="0"/>
              <a:t>kg/m</a:t>
            </a:r>
            <a:r>
              <a:rPr lang="en-IN" baseline="30000" dirty="0"/>
              <a:t>3</a:t>
            </a:r>
            <a:endParaRPr lang="en-IN" dirty="0"/>
          </a:p>
          <a:p>
            <a:r>
              <a:rPr lang="en-IN" dirty="0" smtClean="0"/>
              <a:t>Wavelength, </a:t>
            </a:r>
            <a:r>
              <a:rPr lang="el-GR" dirty="0" smtClean="0"/>
              <a:t>Λ</a:t>
            </a:r>
            <a:r>
              <a:rPr lang="en-IN" dirty="0" smtClean="0"/>
              <a:t> = 800 microns</a:t>
            </a:r>
          </a:p>
          <a:p>
            <a:r>
              <a:rPr lang="en-IN" dirty="0" smtClean="0"/>
              <a:t>Velocity across channel, v = 1400 + 50(1-</a:t>
            </a:r>
            <a:r>
              <a:rPr lang="el-GR" dirty="0" smtClean="0"/>
              <a:t>Φ</a:t>
            </a:r>
            <a:r>
              <a:rPr lang="en-IN" dirty="0" smtClean="0"/>
              <a:t>) m/s</a:t>
            </a:r>
          </a:p>
          <a:p>
            <a:r>
              <a:rPr lang="en-IN" dirty="0" smtClean="0"/>
              <a:t>Where Phi, </a:t>
            </a:r>
            <a:r>
              <a:rPr lang="el-GR" dirty="0" smtClean="0"/>
              <a:t>Φ</a:t>
            </a:r>
            <a:r>
              <a:rPr lang="en-IN" dirty="0" smtClean="0"/>
              <a:t> signifies phase field variable.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3763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203379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3051813"/>
              </p:ext>
            </p:extLst>
          </p:nvPr>
        </p:nvGraphicFramePr>
        <p:xfrm>
          <a:off x="1097280" y="1593035"/>
          <a:ext cx="6132195" cy="4738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4" name="Graph" r:id="rId3" imgW="4023360" imgH="3108960" progId="Origin50.Graph">
                  <p:embed/>
                </p:oleObj>
              </mc:Choice>
              <mc:Fallback>
                <p:oleObj name="Graph" r:id="rId3" imgW="4023360" imgH="3108960" progId="Origin50.Graph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97280" y="1593035"/>
                        <a:ext cx="6132195" cy="47382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513320" y="2388446"/>
            <a:ext cx="467868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/>
              <a:t>Channel Parameters</a:t>
            </a:r>
          </a:p>
          <a:p>
            <a:r>
              <a:rPr lang="en-IN" dirty="0" smtClean="0"/>
              <a:t>Channel width, b = 400 microns</a:t>
            </a:r>
          </a:p>
          <a:p>
            <a:r>
              <a:rPr lang="en-IN" dirty="0" smtClean="0"/>
              <a:t>Channel height, a = 200 microns</a:t>
            </a:r>
          </a:p>
          <a:p>
            <a:r>
              <a:rPr lang="en-IN" dirty="0" smtClean="0"/>
              <a:t>Interfacial coefficient</a:t>
            </a:r>
            <a:r>
              <a:rPr lang="en-IN" b="1" dirty="0" smtClean="0"/>
              <a:t>, </a:t>
            </a:r>
            <a:r>
              <a:rPr lang="en-IN" dirty="0" smtClean="0"/>
              <a:t>ɣ</a:t>
            </a:r>
          </a:p>
          <a:p>
            <a:r>
              <a:rPr lang="en-IN" dirty="0" smtClean="0"/>
              <a:t>Density of fluid 1, </a:t>
            </a:r>
            <a:r>
              <a:rPr lang="el-GR" dirty="0" smtClean="0"/>
              <a:t>ρ</a:t>
            </a:r>
            <a:r>
              <a:rPr lang="en-IN" baseline="-25000" dirty="0" smtClean="0"/>
              <a:t>1</a:t>
            </a:r>
            <a:r>
              <a:rPr lang="en-IN" dirty="0" smtClean="0"/>
              <a:t> = 1000 kg/m</a:t>
            </a:r>
            <a:r>
              <a:rPr lang="en-IN" baseline="30000" dirty="0"/>
              <a:t>3</a:t>
            </a:r>
            <a:endParaRPr lang="en-IN" dirty="0" smtClean="0"/>
          </a:p>
          <a:p>
            <a:r>
              <a:rPr lang="en-IN" dirty="0"/>
              <a:t>Density of fluid </a:t>
            </a:r>
            <a:r>
              <a:rPr lang="en-IN" dirty="0" smtClean="0"/>
              <a:t>2, </a:t>
            </a:r>
            <a:r>
              <a:rPr lang="el-GR" dirty="0" smtClean="0"/>
              <a:t>ρ</a:t>
            </a:r>
            <a:r>
              <a:rPr lang="en-IN" baseline="-25000" dirty="0" smtClean="0"/>
              <a:t>2</a:t>
            </a:r>
            <a:r>
              <a:rPr lang="en-IN" dirty="0" smtClean="0"/>
              <a:t> </a:t>
            </a:r>
            <a:r>
              <a:rPr lang="en-IN" dirty="0"/>
              <a:t>= </a:t>
            </a:r>
            <a:r>
              <a:rPr lang="en-IN" dirty="0" smtClean="0"/>
              <a:t>900 </a:t>
            </a:r>
            <a:r>
              <a:rPr lang="en-IN" dirty="0"/>
              <a:t>kg/m</a:t>
            </a:r>
            <a:r>
              <a:rPr lang="en-IN" baseline="30000" dirty="0"/>
              <a:t>3</a:t>
            </a:r>
            <a:endParaRPr lang="en-IN" dirty="0"/>
          </a:p>
          <a:p>
            <a:r>
              <a:rPr lang="en-IN" dirty="0" smtClean="0"/>
              <a:t>Wavelength, </a:t>
            </a:r>
            <a:r>
              <a:rPr lang="el-GR" dirty="0" smtClean="0"/>
              <a:t>Λ</a:t>
            </a:r>
            <a:r>
              <a:rPr lang="en-IN" dirty="0" smtClean="0"/>
              <a:t> = 800 microns</a:t>
            </a:r>
          </a:p>
          <a:p>
            <a:r>
              <a:rPr lang="en-IN" dirty="0" smtClean="0"/>
              <a:t>Velocity across channel, v = 1400 + 50(1-</a:t>
            </a:r>
            <a:r>
              <a:rPr lang="el-GR" dirty="0" smtClean="0"/>
              <a:t>Φ</a:t>
            </a:r>
            <a:r>
              <a:rPr lang="en-IN" dirty="0" smtClean="0"/>
              <a:t>) m/s</a:t>
            </a:r>
          </a:p>
          <a:p>
            <a:r>
              <a:rPr lang="en-IN" dirty="0" smtClean="0"/>
              <a:t>Where Phi, </a:t>
            </a:r>
            <a:r>
              <a:rPr lang="el-GR" dirty="0" smtClean="0"/>
              <a:t>Φ</a:t>
            </a:r>
            <a:r>
              <a:rPr lang="en-IN" dirty="0" smtClean="0"/>
              <a:t> signifies phase field variable.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8837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4349612"/>
              </p:ext>
            </p:extLst>
          </p:nvPr>
        </p:nvGraphicFramePr>
        <p:xfrm>
          <a:off x="6583363" y="2684463"/>
          <a:ext cx="5780087" cy="442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7" name="Graph" r:id="rId3" imgW="3998880" imgH="2930400" progId="Origin50.Graph">
                  <p:embed/>
                </p:oleObj>
              </mc:Choice>
              <mc:Fallback>
                <p:oleObj name="Graph" r:id="rId3" imgW="3998880" imgH="2930400" progId="Origin50.Graph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83363" y="2684463"/>
                        <a:ext cx="5780087" cy="442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1364" y="39018"/>
            <a:ext cx="9806124" cy="974779"/>
          </a:xfrm>
        </p:spPr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25696" t="25803" r="34320" b="16635"/>
          <a:stretch/>
        </p:blipFill>
        <p:spPr>
          <a:xfrm>
            <a:off x="80430" y="1168248"/>
            <a:ext cx="6346615" cy="513944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/>
          <a:srcRect l="95314" t="20483" r="533" b="23288"/>
          <a:stretch/>
        </p:blipFill>
        <p:spPr>
          <a:xfrm>
            <a:off x="11304973" y="571500"/>
            <a:ext cx="799504" cy="6088531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6622013" y="-439368"/>
            <a:ext cx="5236767" cy="3837662"/>
            <a:chOff x="7210810" y="3470305"/>
            <a:chExt cx="3998913" cy="2930525"/>
          </a:xfrm>
        </p:grpSpPr>
        <p:graphicFrame>
          <p:nvGraphicFramePr>
            <p:cNvPr id="11" name="Object 1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487018401"/>
                </p:ext>
              </p:extLst>
            </p:nvPr>
          </p:nvGraphicFramePr>
          <p:xfrm>
            <a:off x="7210810" y="3470305"/>
            <a:ext cx="3998913" cy="29305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98" name="Graph" r:id="rId7" imgW="3998880" imgH="2930400" progId="Origin50.Graph">
                    <p:embed/>
                  </p:oleObj>
                </mc:Choice>
                <mc:Fallback>
                  <p:oleObj name="Graph" r:id="rId7" imgW="3998880" imgH="2930400" progId="Origin50.Graph">
                    <p:embed/>
                    <p:pic>
                      <p:nvPicPr>
                        <p:cNvPr id="8" name="Object 7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7210810" y="3470305"/>
                          <a:ext cx="3998913" cy="29305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8"/>
            <a:srcRect l="60000" t="33704" r="7500" b="35185"/>
            <a:stretch/>
          </p:blipFill>
          <p:spPr>
            <a:xfrm>
              <a:off x="8153399" y="4393607"/>
              <a:ext cx="2257425" cy="957326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 flipH="1">
            <a:off x="6791306" y="2019208"/>
            <a:ext cx="2415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 smtClean="0"/>
              <a:t>*10</a:t>
            </a:r>
            <a:r>
              <a:rPr lang="en-IN" sz="1600" b="1" baseline="30000" dirty="0" smtClean="0"/>
              <a:t>-3</a:t>
            </a:r>
            <a:r>
              <a:rPr lang="en-IN" sz="1600" b="1" dirty="0" smtClean="0"/>
              <a:t> m</a:t>
            </a:r>
            <a:endParaRPr lang="en-IN" sz="1600" b="1" dirty="0"/>
          </a:p>
        </p:txBody>
      </p:sp>
      <p:sp>
        <p:nvSpPr>
          <p:cNvPr id="17" name="TextBox 16"/>
          <p:cNvSpPr txBox="1"/>
          <p:nvPr/>
        </p:nvSpPr>
        <p:spPr>
          <a:xfrm flipH="1">
            <a:off x="9374966" y="2865330"/>
            <a:ext cx="2415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 smtClean="0"/>
              <a:t>*10</a:t>
            </a:r>
            <a:r>
              <a:rPr lang="en-IN" sz="1600" b="1" baseline="30000" dirty="0" smtClean="0"/>
              <a:t>-3</a:t>
            </a:r>
            <a:r>
              <a:rPr lang="en-IN" sz="1600" b="1" dirty="0" smtClean="0"/>
              <a:t> m</a:t>
            </a:r>
            <a:endParaRPr lang="en-IN" sz="1600" b="1" dirty="0"/>
          </a:p>
        </p:txBody>
      </p:sp>
      <p:sp>
        <p:nvSpPr>
          <p:cNvPr id="18" name="TextBox 17"/>
          <p:cNvSpPr txBox="1"/>
          <p:nvPr/>
        </p:nvSpPr>
        <p:spPr>
          <a:xfrm flipH="1">
            <a:off x="9604358" y="6506291"/>
            <a:ext cx="2415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 smtClean="0"/>
              <a:t>*10</a:t>
            </a:r>
            <a:r>
              <a:rPr lang="en-IN" sz="1600" b="1" baseline="30000" dirty="0" smtClean="0"/>
              <a:t>-3</a:t>
            </a:r>
            <a:r>
              <a:rPr lang="en-IN" sz="1600" b="1" dirty="0" smtClean="0"/>
              <a:t> m</a:t>
            </a:r>
            <a:endParaRPr lang="en-IN" sz="1600" b="1" dirty="0"/>
          </a:p>
        </p:txBody>
      </p:sp>
      <p:sp>
        <p:nvSpPr>
          <p:cNvPr id="19" name="TextBox 18"/>
          <p:cNvSpPr txBox="1"/>
          <p:nvPr/>
        </p:nvSpPr>
        <p:spPr>
          <a:xfrm flipH="1">
            <a:off x="6833641" y="5575436"/>
            <a:ext cx="2415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 smtClean="0"/>
              <a:t>*10</a:t>
            </a:r>
            <a:r>
              <a:rPr lang="en-IN" sz="1600" b="1" baseline="30000" dirty="0" smtClean="0"/>
              <a:t>-3</a:t>
            </a:r>
            <a:r>
              <a:rPr lang="en-IN" sz="1600" b="1" dirty="0" smtClean="0"/>
              <a:t> m</a:t>
            </a:r>
            <a:endParaRPr lang="en-IN" sz="1600" b="1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6"/>
          <a:srcRect l="60521" t="34629" r="7812" b="37408"/>
          <a:stretch/>
        </p:blipFill>
        <p:spPr>
          <a:xfrm>
            <a:off x="7990865" y="4138028"/>
            <a:ext cx="3234168" cy="127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40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332" y="-168273"/>
            <a:ext cx="10515600" cy="1325563"/>
          </a:xfrm>
        </p:spPr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Grid Independency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80400" y="3064933"/>
            <a:ext cx="3395133" cy="2887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4099701"/>
              </p:ext>
            </p:extLst>
          </p:nvPr>
        </p:nvGraphicFramePr>
        <p:xfrm>
          <a:off x="1126065" y="260476"/>
          <a:ext cx="8856133" cy="68430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3" name="Graph" r:id="rId3" imgW="4023360" imgH="3108960" progId="Origin50.Graph">
                  <p:embed/>
                </p:oleObj>
              </mc:Choice>
              <mc:Fallback>
                <p:oleObj name="Graph" r:id="rId3" imgW="4023360" imgH="3108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26065" y="260476"/>
                        <a:ext cx="8856133" cy="68430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451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Conclusion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3200" dirty="0"/>
              <a:t>In this work, by using the expression for acoustic force density </a:t>
            </a:r>
            <a:r>
              <a:rPr lang="en-US" sz="3200" i="1" dirty="0" err="1"/>
              <a:t>f</a:t>
            </a:r>
            <a:r>
              <a:rPr lang="en-US" sz="3200" baseline="-25000" dirty="0" err="1"/>
              <a:t>ac</a:t>
            </a:r>
            <a:r>
              <a:rPr lang="en-US" sz="3200" dirty="0"/>
              <a:t> for inhomogeneous fluid using time averaged perturbation theory, we have presented theoretical evidence for the relocation of high concentration immiscible fluid in low concentration medium. </a:t>
            </a:r>
            <a:endParaRPr lang="en-US" sz="3200" dirty="0" smtClean="0"/>
          </a:p>
          <a:p>
            <a:pPr algn="just"/>
            <a:r>
              <a:rPr lang="en-US" sz="3200" dirty="0" smtClean="0"/>
              <a:t>The </a:t>
            </a:r>
            <a:r>
              <a:rPr lang="en-US" sz="3200" dirty="0"/>
              <a:t>same has been studied and verified for various initial configurations in the COMSOL multi-physics software. </a:t>
            </a:r>
            <a:endParaRPr lang="en-US" sz="3200" dirty="0" smtClean="0"/>
          </a:p>
          <a:p>
            <a:pPr algn="just"/>
            <a:r>
              <a:rPr lang="en-IN" sz="3200" dirty="0" smtClean="0"/>
              <a:t>We </a:t>
            </a:r>
            <a:r>
              <a:rPr lang="en-IN" sz="3200" dirty="0"/>
              <a:t>have found critical </a:t>
            </a:r>
            <a:r>
              <a:rPr lang="en-IN" sz="3200" dirty="0" err="1"/>
              <a:t>E</a:t>
            </a:r>
            <a:r>
              <a:rPr lang="en-IN" sz="3200" baseline="-25000" dirty="0" err="1"/>
              <a:t>ac</a:t>
            </a:r>
            <a:r>
              <a:rPr lang="en-IN" sz="3200" dirty="0"/>
              <a:t> values for different interfacial tension various differences in density and sound velocity by simulation.</a:t>
            </a:r>
          </a:p>
          <a:p>
            <a:pPr algn="just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37684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Conclusion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3200" dirty="0"/>
              <a:t>We also then study the droplet deformation in an immiscible host fluid by simulations and observe the effects of acoustic radiation pressure upon the droplet surface. </a:t>
            </a:r>
            <a:endParaRPr lang="en-US" sz="3200" dirty="0" smtClean="0"/>
          </a:p>
          <a:p>
            <a:pPr algn="just"/>
            <a:r>
              <a:rPr lang="en-US" sz="3200" dirty="0" smtClean="0"/>
              <a:t>Finally</a:t>
            </a:r>
            <a:r>
              <a:rPr lang="en-US" sz="3200" dirty="0"/>
              <a:t>, non-</a:t>
            </a:r>
            <a:r>
              <a:rPr lang="en-US" sz="3200" dirty="0" err="1"/>
              <a:t>dimensionalization</a:t>
            </a:r>
            <a:r>
              <a:rPr lang="en-US" sz="3200" dirty="0"/>
              <a:t> of droplet deformation in x axis is done, keeping acoustic force density and force due to interfacial tension in mind</a:t>
            </a:r>
            <a:r>
              <a:rPr lang="en-US" sz="3200" dirty="0" smtClean="0"/>
              <a:t>.</a:t>
            </a:r>
          </a:p>
          <a:p>
            <a:pPr algn="just"/>
            <a:r>
              <a:rPr lang="en-US" sz="3200" dirty="0" smtClean="0"/>
              <a:t> </a:t>
            </a:r>
            <a:r>
              <a:rPr lang="en-US" sz="3200" dirty="0"/>
              <a:t>This paves way route to acoustics based interfacial </a:t>
            </a:r>
            <a:r>
              <a:rPr lang="en-US" sz="3200" dirty="0" err="1"/>
              <a:t>tensiometry</a:t>
            </a:r>
            <a:r>
              <a:rPr lang="en-US" sz="3200" dirty="0"/>
              <a:t>, which is used for measuring interfacial tension between fluids when traditional methods would be difficult to implement.</a:t>
            </a:r>
            <a:endParaRPr lang="en-IN" sz="3200" dirty="0"/>
          </a:p>
          <a:p>
            <a:pPr algn="just"/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842673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Deliverables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en-US" sz="3200" dirty="0" smtClean="0"/>
              <a:t>Submitted abstract for the </a:t>
            </a:r>
            <a:r>
              <a:rPr lang="en-US" sz="3200" dirty="0"/>
              <a:t>Twenty Third International Conference on Miniaturized Systems for Chemistry and Life Sciences (µTAS) </a:t>
            </a:r>
            <a:r>
              <a:rPr lang="en-US" sz="3200" dirty="0" smtClean="0"/>
              <a:t>in </a:t>
            </a:r>
            <a:r>
              <a:rPr lang="en-US" sz="3200" dirty="0"/>
              <a:t>Basel, </a:t>
            </a:r>
            <a:r>
              <a:rPr lang="en-US" sz="3200" dirty="0" smtClean="0"/>
              <a:t>SWITZERLAND</a:t>
            </a:r>
          </a:p>
          <a:p>
            <a:pPr algn="just"/>
            <a:r>
              <a:rPr lang="en-US" sz="3200" dirty="0" smtClean="0"/>
              <a:t>We are currently in the drafting stages of the papers titled “</a:t>
            </a:r>
            <a:r>
              <a:rPr lang="en-US" sz="3200" b="1" dirty="0" smtClean="0"/>
              <a:t>DROPLET </a:t>
            </a:r>
            <a:r>
              <a:rPr lang="en-US" sz="3200" b="1" dirty="0"/>
              <a:t>DEFORMATION USING SOUND WAVES IN MICROCHANNEL: A ROUTE TO ACOUSTICS BASED INTERFACIAL </a:t>
            </a:r>
            <a:r>
              <a:rPr lang="en-US" sz="3200" b="1" dirty="0" smtClean="0"/>
              <a:t>TENSIOMETRY” </a:t>
            </a:r>
            <a:r>
              <a:rPr lang="en-US" sz="3200" dirty="0" smtClean="0"/>
              <a:t>and “</a:t>
            </a:r>
            <a:r>
              <a:rPr lang="en-US" sz="3200" b="1" dirty="0" smtClean="0"/>
              <a:t>DYNAMICS OF IMMISCIBLE FLUIDS AND ACOUSTIC STREAMING IN A </a:t>
            </a:r>
            <a:br>
              <a:rPr lang="en-US" sz="3200" b="1" dirty="0" smtClean="0"/>
            </a:br>
            <a:r>
              <a:rPr lang="en-US" sz="3200" b="1" dirty="0" smtClean="0"/>
              <a:t>MICRO-CHANNEL UNDER ACOUSTIC FIELDS”</a:t>
            </a:r>
          </a:p>
          <a:p>
            <a:r>
              <a:rPr lang="en-US" sz="3200" dirty="0" smtClean="0"/>
              <a:t>The target journals are </a:t>
            </a:r>
            <a:r>
              <a:rPr lang="en-US" sz="3200" i="1" dirty="0" smtClean="0"/>
              <a:t>Physics of Fluids </a:t>
            </a:r>
            <a:r>
              <a:rPr lang="en-US" sz="3200" dirty="0" smtClean="0"/>
              <a:t>and </a:t>
            </a:r>
            <a:r>
              <a:rPr lang="en-US" sz="3200" i="1" dirty="0" smtClean="0"/>
              <a:t>Physical Review Letters(PRL).</a:t>
            </a:r>
            <a:r>
              <a:rPr lang="en-IN" i="1" dirty="0" smtClean="0"/>
              <a:t/>
            </a:r>
            <a:br>
              <a:rPr lang="en-IN" i="1" dirty="0" smtClean="0"/>
            </a:br>
            <a:endParaRPr lang="en-IN" i="1" dirty="0" smtClean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4915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err="1"/>
              <a:t>Acoustophoresis</a:t>
            </a:r>
            <a:r>
              <a:rPr lang="en-IN" dirty="0"/>
              <a:t>: force acting on micro-particles suspended in fluid medium when subjected to </a:t>
            </a:r>
            <a:r>
              <a:rPr lang="en-IN" i="1" dirty="0"/>
              <a:t>standing acoustic wave </a:t>
            </a:r>
            <a:endParaRPr lang="en-IN" i="1" dirty="0" smtClean="0"/>
          </a:p>
          <a:p>
            <a:r>
              <a:rPr lang="en-IN" dirty="0"/>
              <a:t>It has been observed that, when a microchannel is acted upon with sufficient acoustics force, irrespective of the initial conditions, the final configuration of the microchannel can be determined and </a:t>
            </a:r>
            <a:r>
              <a:rPr lang="en-IN" dirty="0" smtClean="0"/>
              <a:t>manipulated</a:t>
            </a:r>
            <a:endParaRPr lang="en-IN" i="1" dirty="0"/>
          </a:p>
          <a:p>
            <a:endParaRPr lang="en-IN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/>
          <a:srcRect l="8801" t="9834" r="6849" b="35182"/>
          <a:stretch/>
        </p:blipFill>
        <p:spPr>
          <a:xfrm>
            <a:off x="1355540" y="4575746"/>
            <a:ext cx="6082553" cy="11378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38093" y="4575746"/>
            <a:ext cx="41641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Positive mismatch</a:t>
            </a:r>
          </a:p>
          <a:p>
            <a:endParaRPr lang="en-IN" dirty="0" smtClean="0"/>
          </a:p>
          <a:p>
            <a:r>
              <a:rPr lang="en-IN" dirty="0" smtClean="0"/>
              <a:t>Negative mismatch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79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review of literature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 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752" y="4436727"/>
            <a:ext cx="5882401" cy="14323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123" y="1812758"/>
            <a:ext cx="3999000" cy="2143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56294" y="1931894"/>
            <a:ext cx="47871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Three different </a:t>
            </a:r>
            <a:r>
              <a:rPr lang="en-IN" dirty="0" smtClean="0"/>
              <a:t>initial </a:t>
            </a:r>
            <a:r>
              <a:rPr lang="en-US" dirty="0" smtClean="0"/>
              <a:t>configurations </a:t>
            </a:r>
            <a:r>
              <a:rPr lang="en-US" dirty="0"/>
              <a:t>of the dense (36% </a:t>
            </a:r>
            <a:r>
              <a:rPr lang="en-US" dirty="0" err="1"/>
              <a:t>iodixanol</a:t>
            </a:r>
            <a:r>
              <a:rPr lang="en-US" dirty="0"/>
              <a:t>, white) and </a:t>
            </a:r>
            <a:r>
              <a:rPr lang="en-US" dirty="0" smtClean="0"/>
              <a:t>less dense </a:t>
            </a:r>
            <a:r>
              <a:rPr lang="en-US" dirty="0"/>
              <a:t>(10% </a:t>
            </a:r>
            <a:r>
              <a:rPr lang="en-US" dirty="0" err="1"/>
              <a:t>iodixanol</a:t>
            </a:r>
            <a:r>
              <a:rPr lang="en-US" dirty="0"/>
              <a:t>, black) solution give rise to different</a:t>
            </a:r>
          </a:p>
          <a:p>
            <a:r>
              <a:rPr lang="en-IN" dirty="0"/>
              <a:t>time evolutions.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87671" y="4361329"/>
            <a:ext cx="47199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eparation </a:t>
            </a:r>
            <a:r>
              <a:rPr lang="en-US" dirty="0"/>
              <a:t>of a biological sample</a:t>
            </a:r>
          </a:p>
          <a:p>
            <a:r>
              <a:rPr lang="en-US" dirty="0"/>
              <a:t>comprised of a mixture of Escherichia coli (E. coli) and bovine</a:t>
            </a:r>
          </a:p>
          <a:p>
            <a:r>
              <a:rPr lang="en-IN" dirty="0"/>
              <a:t>red blood cells (B-RBCs)</a:t>
            </a:r>
            <a:endParaRPr lang="en-IN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255059" y="5831541"/>
            <a:ext cx="4764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>
                <a:solidFill>
                  <a:schemeClr val="accent6">
                    <a:lumMod val="50000"/>
                  </a:schemeClr>
                </a:solidFill>
              </a:rPr>
              <a:t>Gayatri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 P. </a:t>
            </a:r>
            <a:r>
              <a:rPr lang="en-IN" dirty="0" err="1" smtClean="0">
                <a:solidFill>
                  <a:schemeClr val="accent6">
                    <a:lumMod val="50000"/>
                  </a:schemeClr>
                </a:solidFill>
              </a:rPr>
              <a:t>Gautam</a:t>
            </a:r>
            <a:r>
              <a:rPr lang="en-IN" dirty="0" smtClean="0">
                <a:solidFill>
                  <a:schemeClr val="accent6">
                    <a:lumMod val="50000"/>
                  </a:schemeClr>
                </a:solidFill>
              </a:rPr>
              <a:t> et.al Springer Nature 2018</a:t>
            </a:r>
            <a:endParaRPr lang="en-IN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86435" y="3967693"/>
            <a:ext cx="520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Jonas T. </a:t>
            </a:r>
            <a:r>
              <a:rPr lang="en-IN" dirty="0" err="1" smtClean="0">
                <a:solidFill>
                  <a:schemeClr val="accent6">
                    <a:lumMod val="50000"/>
                  </a:schemeClr>
                </a:solidFill>
              </a:rPr>
              <a:t>Karlsen</a:t>
            </a:r>
            <a:r>
              <a:rPr lang="en-IN" dirty="0" smtClean="0">
                <a:solidFill>
                  <a:schemeClr val="accent6">
                    <a:lumMod val="50000"/>
                  </a:schemeClr>
                </a:solidFill>
              </a:rPr>
              <a:t> et.al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Physical Review Letters 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(2016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lang="en-IN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10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137124" y="951481"/>
            <a:ext cx="10106609" cy="3780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IN" sz="4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Acoustofluidics</a:t>
            </a:r>
            <a:r>
              <a:rPr lang="en-IN" sz="4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Some clinical and environmental applications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0346" y="4564778"/>
            <a:ext cx="2496722" cy="18636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79" y="2119597"/>
            <a:ext cx="2779392" cy="18442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29619" y="1421729"/>
            <a:ext cx="3905302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3333FF"/>
                </a:solidFill>
              </a:rPr>
              <a:t>4) Two dimensional patterning of cells using acoustophoresis</a:t>
            </a:r>
          </a:p>
          <a:p>
            <a:endParaRPr lang="en-IN" sz="1350" dirty="0"/>
          </a:p>
        </p:txBody>
      </p:sp>
      <p:sp>
        <p:nvSpPr>
          <p:cNvPr id="8" name="TextBox 7"/>
          <p:cNvSpPr txBox="1"/>
          <p:nvPr/>
        </p:nvSpPr>
        <p:spPr>
          <a:xfrm>
            <a:off x="7229619" y="3823484"/>
            <a:ext cx="4239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3333FF"/>
                </a:solidFill>
              </a:rPr>
              <a:t>5)  Container-less manipulation of liquids and solids by enabling mixing procedures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066" y="2275809"/>
            <a:ext cx="2668584" cy="278263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37124" y="1421729"/>
            <a:ext cx="34750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3333FF"/>
                </a:solidFill>
              </a:rPr>
              <a:t>1) Circulating tumour cells isolation from white blood cells</a:t>
            </a:r>
          </a:p>
          <a:p>
            <a:endParaRPr lang="en-IN" dirty="0">
              <a:solidFill>
                <a:srgbClr val="3333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8469" y="5188758"/>
            <a:ext cx="41849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3333FF"/>
                </a:solidFill>
              </a:rPr>
              <a:t>2) Milk sample precondition in protein and lipid content quality control.</a:t>
            </a:r>
          </a:p>
          <a:p>
            <a:pPr>
              <a:buFont typeface="+mj-lt"/>
              <a:buAutoNum type="arabicPeriod"/>
            </a:pPr>
            <a:endParaRPr lang="en-IN" dirty="0">
              <a:solidFill>
                <a:srgbClr val="3333FF"/>
              </a:solidFill>
            </a:endParaRPr>
          </a:p>
          <a:p>
            <a:r>
              <a:rPr lang="en-IN" dirty="0">
                <a:solidFill>
                  <a:srgbClr val="3333FF"/>
                </a:solidFill>
              </a:rPr>
              <a:t>3) Oil spills in ocean and land.</a:t>
            </a:r>
          </a:p>
          <a:p>
            <a:pPr>
              <a:buFont typeface="+mj-lt"/>
              <a:buAutoNum type="arabicPeriod"/>
            </a:pPr>
            <a:endParaRPr lang="en-IN" dirty="0">
              <a:solidFill>
                <a:srgbClr val="3333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2316" y="4758361"/>
            <a:ext cx="147920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50" dirty="0">
                <a:solidFill>
                  <a:srgbClr val="00B0F0"/>
                </a:solidFill>
              </a:rPr>
              <a:t>Li et.al 2015 PNAS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018473" y="3585872"/>
            <a:ext cx="2069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rgbClr val="00B0F0"/>
                </a:solidFill>
              </a:rPr>
              <a:t>J. Collins et.al Nature 2015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98680" y="6366004"/>
            <a:ext cx="271568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50" dirty="0">
                <a:solidFill>
                  <a:srgbClr val="00B0F0"/>
                </a:solidFill>
              </a:rPr>
              <a:t>Thomas Vasileiou et.al Nature 2016</a:t>
            </a:r>
          </a:p>
        </p:txBody>
      </p:sp>
    </p:spTree>
    <p:extLst>
      <p:ext uri="{BB962C8B-B14F-4D97-AF65-F5344CB8AC3E}">
        <p14:creationId xmlns:p14="http://schemas.microsoft.com/office/powerpoint/2010/main" val="296024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832" y="4266555"/>
            <a:ext cx="6917577" cy="8550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6255" y="-388109"/>
            <a:ext cx="10515600" cy="1325563"/>
          </a:xfrm>
        </p:spPr>
        <p:txBody>
          <a:bodyPr>
            <a:norm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Governing Equations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58832" y="711068"/>
            <a:ext cx="3085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 smtClean="0"/>
              <a:t>Navier</a:t>
            </a:r>
            <a:r>
              <a:rPr lang="en-IN" dirty="0" smtClean="0"/>
              <a:t>-Stokes Equation: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1518964" y="1410529"/>
            <a:ext cx="300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Continuity Equation:</a:t>
            </a:r>
            <a:endParaRPr lang="en-IN" dirty="0"/>
          </a:p>
        </p:txBody>
      </p:sp>
      <p:pic>
        <p:nvPicPr>
          <p:cNvPr id="12" name="Picture 11" descr="C:\Users\Dev Anand\Pictures\bruus 2 first.PNG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648" r="29932"/>
          <a:stretch/>
        </p:blipFill>
        <p:spPr bwMode="auto">
          <a:xfrm>
            <a:off x="5806747" y="742267"/>
            <a:ext cx="2669332" cy="5573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 descr="C:\Users\Dev Anand\Pictures\bruus 2 first.PNG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76" t="46340" b="28826"/>
          <a:stretch/>
        </p:blipFill>
        <p:spPr bwMode="auto">
          <a:xfrm>
            <a:off x="3694614" y="683245"/>
            <a:ext cx="3411230" cy="4256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Picture 13" descr="C:\Users\Dev Anand\Pictures\bruus 2 first.PNG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02" r="45053" b="61216"/>
          <a:stretch/>
        </p:blipFill>
        <p:spPr bwMode="auto">
          <a:xfrm>
            <a:off x="3586567" y="1200305"/>
            <a:ext cx="1796145" cy="7315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4189" y="1889871"/>
            <a:ext cx="8945115" cy="10116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/>
          <a:srcRect b="15859"/>
          <a:stretch/>
        </p:blipFill>
        <p:spPr>
          <a:xfrm>
            <a:off x="1428451" y="2867296"/>
            <a:ext cx="2757183" cy="15565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5293" y="4990563"/>
            <a:ext cx="3549665" cy="114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03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755185" y="-3121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Governing Equations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86" y="1242272"/>
            <a:ext cx="8909099" cy="419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726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310" y="965916"/>
            <a:ext cx="9379784" cy="564738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755185" y="-3121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Governing Equations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434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846363" y="-174218"/>
            <a:ext cx="1102858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b="1" dirty="0" smtClean="0"/>
              <a:t>Dynamics of droplets in </a:t>
            </a:r>
            <a:r>
              <a:rPr lang="en-IN" sz="3600" b="1" dirty="0" err="1" smtClean="0"/>
              <a:t>Acousticfields</a:t>
            </a:r>
            <a:r>
              <a:rPr lang="en-IN" sz="3600" b="1" dirty="0" smtClean="0"/>
              <a:t>: A route to microfluidic interfacial </a:t>
            </a:r>
            <a:r>
              <a:rPr lang="en-IN" sz="3600" b="1" dirty="0" err="1" smtClean="0"/>
              <a:t>tensiometry</a:t>
            </a:r>
            <a:r>
              <a:rPr lang="en-IN" sz="3600" b="1" dirty="0" smtClean="0"/>
              <a:t> using </a:t>
            </a:r>
            <a:r>
              <a:rPr lang="en-IN" sz="3600" b="1" dirty="0" err="1" smtClean="0"/>
              <a:t>acoustophoresis</a:t>
            </a:r>
            <a:endParaRPr lang="en-IN" sz="3600" b="1" dirty="0"/>
          </a:p>
        </p:txBody>
      </p:sp>
      <p:pic>
        <p:nvPicPr>
          <p:cNvPr id="10" name="Picture 9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06" t="34611" b="33624"/>
          <a:stretch/>
        </p:blipFill>
        <p:spPr bwMode="auto">
          <a:xfrm>
            <a:off x="115836" y="1464254"/>
            <a:ext cx="5971295" cy="516570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9" t="68125"/>
          <a:stretch/>
        </p:blipFill>
        <p:spPr bwMode="auto">
          <a:xfrm>
            <a:off x="6099838" y="1480401"/>
            <a:ext cx="6025622" cy="518588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9238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33" y="178858"/>
            <a:ext cx="10515600" cy="1325563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Bubble under Acoustic force.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60569" y="5630333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Maximum element size .01 mm</a:t>
            </a:r>
          </a:p>
          <a:p>
            <a:r>
              <a:rPr lang="en-IN" dirty="0" smtClean="0"/>
              <a:t>Minimum Element size .00003mm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56" t="21481" r="1042" b="22840"/>
          <a:stretch/>
        </p:blipFill>
        <p:spPr>
          <a:xfrm>
            <a:off x="6928303" y="2063222"/>
            <a:ext cx="4917847" cy="335544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860569" y="1589946"/>
            <a:ext cx="3513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/>
              <a:t>Meshing</a:t>
            </a: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964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1511</TotalTime>
  <Words>802</Words>
  <Application>Microsoft Office PowerPoint</Application>
  <PresentationFormat>Widescreen</PresentationFormat>
  <Paragraphs>100</Paragraphs>
  <Slides>19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Times New Roman</vt:lpstr>
      <vt:lpstr>Office Theme</vt:lpstr>
      <vt:lpstr>Graph</vt:lpstr>
      <vt:lpstr> MED-497 Dynamics of immiscible fluids and droplet deformation in a  micro-channel under acoustic fields </vt:lpstr>
      <vt:lpstr>Introduction</vt:lpstr>
      <vt:lpstr>Critical review of literature </vt:lpstr>
      <vt:lpstr>PowerPoint Presentation</vt:lpstr>
      <vt:lpstr>Governing Equations</vt:lpstr>
      <vt:lpstr>PowerPoint Presentation</vt:lpstr>
      <vt:lpstr>PowerPoint Presentation</vt:lpstr>
      <vt:lpstr>PowerPoint Presentation</vt:lpstr>
      <vt:lpstr>Bubble under Acoustic force.</vt:lpstr>
      <vt:lpstr>PowerPoint Presentation</vt:lpstr>
      <vt:lpstr>Results</vt:lpstr>
      <vt:lpstr>PowerPoint Presentation</vt:lpstr>
      <vt:lpstr>Dynamics of Immiscible Fluids- Animation</vt:lpstr>
      <vt:lpstr>Results</vt:lpstr>
      <vt:lpstr>Results</vt:lpstr>
      <vt:lpstr>Grid Independency</vt:lpstr>
      <vt:lpstr>Conclusion</vt:lpstr>
      <vt:lpstr>Conclusion</vt:lpstr>
      <vt:lpstr>Deliverables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MED-497 Minor Project Dynamics of immiscible fluids in a micro-channel under acoustics fields</dc:title>
  <dc:creator>Harikrishnan Ashokan</dc:creator>
  <cp:lastModifiedBy>Mohammed Azharudeen</cp:lastModifiedBy>
  <cp:revision>117</cp:revision>
  <dcterms:created xsi:type="dcterms:W3CDTF">2018-10-02T11:17:24Z</dcterms:created>
  <dcterms:modified xsi:type="dcterms:W3CDTF">2019-05-02T06:35:06Z</dcterms:modified>
</cp:coreProperties>
</file>